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3" r:id="rId3"/>
    <p:sldId id="257" r:id="rId4"/>
    <p:sldId id="258" r:id="rId5"/>
    <p:sldId id="259" r:id="rId6"/>
    <p:sldId id="273" r:id="rId7"/>
    <p:sldId id="274" r:id="rId8"/>
    <p:sldId id="275" r:id="rId9"/>
    <p:sldId id="277" r:id="rId10"/>
    <p:sldId id="278" r:id="rId11"/>
    <p:sldId id="280" r:id="rId12"/>
    <p:sldId id="276" r:id="rId13"/>
    <p:sldId id="272" r:id="rId1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34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18/08/2016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18/08/2016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18/08/2016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18/08/2016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18/08/2016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18/08/2016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18/08/2016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18/08/2016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18/08/2016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18/08/2016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18/08/2016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5E5B-F914-4429-9E33-7456EC1E740A}" type="datetimeFigureOut">
              <a:rPr lang="es-MX" smtClean="0"/>
              <a:pPr/>
              <a:t>18/08/2016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8" y="404664"/>
            <a:ext cx="676906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60648"/>
            <a:ext cx="1163766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979712" y="2564904"/>
            <a:ext cx="5400600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Licenciatura en Derecho</a:t>
            </a:r>
          </a:p>
          <a:p>
            <a:pPr algn="ctr"/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Tema: </a:t>
            </a:r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Principios </a:t>
            </a:r>
            <a:r>
              <a:rPr lang="es-MX" sz="28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rectores del derecho del trabajo </a:t>
            </a:r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L. D. Anel Victoria Trejo</a:t>
            </a: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Julio-Diciembre </a:t>
            </a:r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2016</a:t>
            </a:r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89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836713"/>
            <a:ext cx="7272808" cy="5112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63591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1043608" y="1028343"/>
            <a:ext cx="684076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s-MX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5) Equidad</a:t>
            </a:r>
            <a:r>
              <a:rPr lang="es-MX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: Dar a cada quien lo que corresponde </a:t>
            </a:r>
          </a:p>
          <a:p>
            <a:pPr algn="just">
              <a:spcAft>
                <a:spcPts val="0"/>
              </a:spcAft>
            </a:pPr>
            <a:r>
              <a:rPr lang="es-MX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</a:p>
          <a:p>
            <a:pPr algn="just">
              <a:spcAft>
                <a:spcPts val="0"/>
              </a:spcAft>
            </a:pPr>
            <a:r>
              <a:rPr lang="es-MX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6) Justicia</a:t>
            </a:r>
            <a:r>
              <a:rPr lang="es-MX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: Principios de proporcionalidad de igualdad (proporcionalidad de lo que se va a dar) </a:t>
            </a:r>
          </a:p>
          <a:p>
            <a:pPr algn="just">
              <a:spcAft>
                <a:spcPts val="0"/>
              </a:spcAft>
            </a:pPr>
            <a:r>
              <a:rPr lang="es-MX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Art.3 LFT Justicia: El trabajo es un derecho y un deber social; exige respeto por las libertades y dignidad de quien lo presta, y efectuarse en condiciones que aseguren la vida, salud y un nivel económico decoroso para el trabajador y su familia.</a:t>
            </a:r>
            <a:r>
              <a:rPr lang="es-MX" sz="2400" i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endParaRPr lang="es-MX" sz="24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es-MX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Art. 4 LFT Equidad: No se podrá impedir el trabajo a ninguna persona ni que se dedique a la profesión, industria o comercio.</a:t>
            </a:r>
          </a:p>
          <a:p>
            <a:pPr algn="just">
              <a:spcAft>
                <a:spcPts val="0"/>
              </a:spcAft>
            </a:pPr>
            <a:r>
              <a:rPr lang="es-MX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endParaRPr lang="es-MX" sz="24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12210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84622" y="1412776"/>
            <a:ext cx="842493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400" dirty="0" smtClean="0">
                <a:latin typeface="Arial Black" pitchFamily="34" charset="0"/>
              </a:rPr>
              <a:t>Conclusiones:</a:t>
            </a:r>
          </a:p>
          <a:p>
            <a:r>
              <a:rPr lang="es-MX" sz="2400" dirty="0"/>
              <a:t>La naturaleza jurídica del derecho laboral nace como fundamento en el art. 123 constitucional que establece “toda persona tiene derecho al trabajo digno y socialmente útil, al efecto se promoverán la creación de empleos y la organización social para el trabajo”</a:t>
            </a:r>
          </a:p>
          <a:p>
            <a:r>
              <a:rPr lang="es-MX" sz="2400" dirty="0"/>
              <a:t> </a:t>
            </a:r>
          </a:p>
          <a:p>
            <a:pPr algn="just"/>
            <a:r>
              <a:rPr lang="es-MX" sz="2400" dirty="0"/>
              <a:t>Además de contar con el artículo 5to. Constitucional que establece la posibilidad de dedicarse al oficio, profesión o actividad que mejor nos acomode a nuestros intereses; siendo ambos garantías sociales e individuales respectivamente, no dejando pasar por alto el marco jurídico de la Ley Federal del Trabajo</a:t>
            </a:r>
            <a:endParaRPr lang="es-MX" sz="2400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98539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23528" y="829736"/>
            <a:ext cx="8424936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>
                <a:latin typeface="Arial" pitchFamily="34" charset="0"/>
                <a:cs typeface="Arial" pitchFamily="34" charset="0"/>
              </a:rPr>
              <a:t>Bibliografía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del tema:</a:t>
            </a: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s-ES" sz="2400" dirty="0" smtClean="0">
                <a:latin typeface="Arial" pitchFamily="34" charset="0"/>
                <a:cs typeface="Arial" pitchFamily="34" charset="0"/>
              </a:rPr>
              <a:t>De </a:t>
            </a:r>
            <a:r>
              <a:rPr lang="es-ES" sz="2400" dirty="0">
                <a:latin typeface="Arial" pitchFamily="34" charset="0"/>
                <a:cs typeface="Arial" pitchFamily="34" charset="0"/>
              </a:rPr>
              <a:t>la Cueva, Mario, Dávalos, José, Derecho individual de trabajo, Porrúa, 2003, pág. 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39</a:t>
            </a:r>
          </a:p>
          <a:p>
            <a:r>
              <a:rPr lang="es-ES" sz="2400" dirty="0" smtClean="0">
                <a:latin typeface="Arial" pitchFamily="34" charset="0"/>
                <a:cs typeface="Arial" pitchFamily="34" charset="0"/>
              </a:rPr>
              <a:t> </a:t>
            </a:r>
            <a:endParaRPr lang="es-ES" sz="2400" dirty="0">
              <a:latin typeface="Arial" pitchFamily="34" charset="0"/>
              <a:cs typeface="Arial" pitchFamily="34" charset="0"/>
            </a:endParaRPr>
          </a:p>
          <a:p>
            <a:r>
              <a:rPr lang="es-ES" sz="2400" dirty="0" smtClean="0">
                <a:latin typeface="Arial" pitchFamily="34" charset="0"/>
                <a:cs typeface="Arial" pitchFamily="34" charset="0"/>
              </a:rPr>
              <a:t>Trueba </a:t>
            </a:r>
            <a:r>
              <a:rPr lang="es-ES" sz="2400" dirty="0">
                <a:latin typeface="Arial" pitchFamily="34" charset="0"/>
                <a:cs typeface="Arial" pitchFamily="34" charset="0"/>
              </a:rPr>
              <a:t>Urbina, Alberto Mario, Dávalos, José, Derecho individual de trabajo, Porrúa, 2003, pág. 39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s-ES" sz="2400" dirty="0" smtClean="0">
                <a:latin typeface="Arial" pitchFamily="34" charset="0"/>
                <a:cs typeface="Arial" pitchFamily="34" charset="0"/>
              </a:rPr>
              <a:t> </a:t>
            </a:r>
            <a:endParaRPr lang="es-ES" sz="2400" dirty="0">
              <a:latin typeface="Arial" pitchFamily="34" charset="0"/>
              <a:cs typeface="Arial" pitchFamily="34" charset="0"/>
            </a:endParaRPr>
          </a:p>
          <a:p>
            <a:r>
              <a:rPr lang="es-ES" sz="2400" dirty="0" smtClean="0">
                <a:latin typeface="Arial" pitchFamily="34" charset="0"/>
                <a:cs typeface="Arial" pitchFamily="34" charset="0"/>
              </a:rPr>
              <a:t>Sánchez </a:t>
            </a:r>
            <a:r>
              <a:rPr lang="es-ES" sz="2400" dirty="0">
                <a:latin typeface="Arial" pitchFamily="34" charset="0"/>
                <a:cs typeface="Arial" pitchFamily="34" charset="0"/>
              </a:rPr>
              <a:t>Alvarado, Alfredo, Dávalos, José, Derecho individual de trabajo, Porrúa, 2003, pág. 39</a:t>
            </a:r>
            <a:r>
              <a:rPr lang="es-ES" sz="2400">
                <a:latin typeface="Arial" pitchFamily="34" charset="0"/>
                <a:cs typeface="Arial" pitchFamily="34" charset="0"/>
              </a:rPr>
              <a:t>. </a:t>
            </a:r>
            <a:endParaRPr lang="es-ES" sz="2400" smtClean="0">
              <a:latin typeface="Arial" pitchFamily="34" charset="0"/>
              <a:cs typeface="Arial" pitchFamily="34" charset="0"/>
            </a:endParaRPr>
          </a:p>
          <a:p>
            <a:endParaRPr lang="es-ES" sz="2400" dirty="0">
              <a:latin typeface="Arial" pitchFamily="34" charset="0"/>
              <a:cs typeface="Arial" pitchFamily="34" charset="0"/>
            </a:endParaRPr>
          </a:p>
          <a:p>
            <a:r>
              <a:rPr lang="es-ES" sz="2400" dirty="0" smtClean="0">
                <a:latin typeface="Arial" pitchFamily="34" charset="0"/>
                <a:cs typeface="Arial" pitchFamily="34" charset="0"/>
              </a:rPr>
              <a:t>De </a:t>
            </a:r>
            <a:r>
              <a:rPr lang="es-ES" sz="2400" dirty="0">
                <a:latin typeface="Arial" pitchFamily="34" charset="0"/>
                <a:cs typeface="Arial" pitchFamily="34" charset="0"/>
              </a:rPr>
              <a:t>Buen Lozano, Néstor, Derecho del trabajo I, Porrúa, 2000, pág. 131</a:t>
            </a: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0352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251520" y="188640"/>
            <a:ext cx="8712968" cy="6498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000" b="1" dirty="0" smtClean="0">
                <a:latin typeface="Arial" pitchFamily="34" charset="0"/>
                <a:cs typeface="Arial" pitchFamily="34" charset="0"/>
              </a:rPr>
              <a:t>Tema: 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Concepto de Derecho del Trabajo</a:t>
            </a:r>
          </a:p>
          <a:p>
            <a:pPr algn="just"/>
            <a:endParaRPr lang="es-MX" sz="20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000" b="1" dirty="0" smtClean="0">
                <a:latin typeface="Arial" pitchFamily="34" charset="0"/>
                <a:cs typeface="Arial" pitchFamily="34" charset="0"/>
              </a:rPr>
              <a:t>Resumen (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Abstract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)</a:t>
            </a:r>
            <a:endParaRPr lang="es-MX" sz="2000" b="1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MX" sz="2000" dirty="0" smtClean="0">
                <a:latin typeface="Arial" pitchFamily="34" charset="0"/>
                <a:cs typeface="Arial" pitchFamily="34" charset="0"/>
              </a:rPr>
              <a:t>Es importante que el alumno identifique que es derecho es social y desde sus propios conceptos se indica que el Estado tutela a la clase trabajadora, buscando el equilibrio entre la fuerza de trabajo y el patrón, además de la justicia social.</a:t>
            </a: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It is important that the student is identified that is right from their own social and concepts indicated that the protection of the working class state, seeking a balance between the workforce and the employer, in addition to social justice.</a:t>
            </a:r>
            <a:endParaRPr lang="es-MX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20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000" b="1" dirty="0">
                <a:latin typeface="Arial" pitchFamily="34" charset="0"/>
                <a:cs typeface="Arial" pitchFamily="34" charset="0"/>
              </a:rPr>
              <a:t> Palabras clave: 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keywords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)</a:t>
            </a:r>
            <a:endParaRPr lang="es-MX" sz="20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2000" b="1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MX" sz="2000" dirty="0">
                <a:latin typeface="Arial" pitchFamily="34" charset="0"/>
                <a:cs typeface="Arial" pitchFamily="34" charset="0"/>
              </a:rPr>
              <a:t>derecho social, fuerza de trabajo, patrón, justicia social</a:t>
            </a:r>
            <a:endParaRPr lang="es-MX" sz="2000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social rights, labor, employer, social justice</a:t>
            </a:r>
            <a:endParaRPr lang="es-MX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539552" y="1916832"/>
            <a:ext cx="784003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Objetivo General: 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Analizará </a:t>
            </a:r>
            <a:r>
              <a:rPr lang="es-MX" sz="2800" dirty="0">
                <a:latin typeface="Arial" pitchFamily="34" charset="0"/>
                <a:cs typeface="Arial" pitchFamily="34" charset="0"/>
              </a:rPr>
              <a:t>y explicará 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los </a:t>
            </a:r>
            <a:r>
              <a:rPr lang="es-MX" sz="2800" dirty="0">
                <a:latin typeface="Arial" pitchFamily="34" charset="0"/>
                <a:cs typeface="Arial" pitchFamily="34" charset="0"/>
              </a:rPr>
              <a:t>conceptos fundamentales del 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derecho del trabajo.  Asimismo describirá los principios laborales que son </a:t>
            </a:r>
            <a:r>
              <a:rPr lang="es-MX" sz="2800" dirty="0">
                <a:latin typeface="Arial" pitchFamily="34" charset="0"/>
                <a:cs typeface="Arial" pitchFamily="34" charset="0"/>
              </a:rPr>
              <a:t>la esencia de esta disciplina en el ámbito individual e igualmente la filosofía particular y especifica de esta rama jurídica.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67545" y="404664"/>
            <a:ext cx="828092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>
                <a:latin typeface="Arial" pitchFamily="34" charset="0"/>
                <a:cs typeface="Arial" pitchFamily="34" charset="0"/>
              </a:rPr>
              <a:t>Nombre de la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unidad: </a:t>
            </a:r>
            <a:r>
              <a:rPr lang="es-MX" sz="2800" dirty="0">
                <a:latin typeface="Arial" pitchFamily="34" charset="0"/>
                <a:cs typeface="Arial" pitchFamily="34" charset="0"/>
              </a:rPr>
              <a:t>EL DERECHO DEL TRABAJO.</a:t>
            </a: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800" dirty="0" smtClean="0">
                <a:latin typeface="Arial" pitchFamily="34" charset="0"/>
                <a:cs typeface="Arial" pitchFamily="34" charset="0"/>
              </a:rPr>
              <a:t>UNIDAD I</a:t>
            </a:r>
            <a:endParaRPr lang="es-MX" sz="2800" dirty="0">
              <a:latin typeface="Arial" pitchFamily="34" charset="0"/>
              <a:cs typeface="Arial" pitchFamily="34" charset="0"/>
            </a:endParaRPr>
          </a:p>
          <a:p>
            <a:pPr algn="ctr"/>
            <a:endParaRPr lang="es-MX" sz="2800" dirty="0">
              <a:latin typeface="Arial" pitchFamily="34" charset="0"/>
              <a:cs typeface="Arial" pitchFamily="34" charset="0"/>
            </a:endParaRP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r>
              <a:rPr lang="es-MX" sz="2800" b="1" dirty="0">
                <a:latin typeface="Arial" pitchFamily="34" charset="0"/>
                <a:cs typeface="Arial" pitchFamily="34" charset="0"/>
              </a:rPr>
              <a:t>Objetivo de la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unidad</a:t>
            </a:r>
            <a:r>
              <a:rPr lang="es-MX" sz="2800" b="1" dirty="0">
                <a:latin typeface="Arial" pitchFamily="34" charset="0"/>
                <a:cs typeface="Arial" pitchFamily="34" charset="0"/>
              </a:rPr>
              <a:t>: </a:t>
            </a:r>
            <a:r>
              <a:rPr lang="es-MX" sz="2800" dirty="0">
                <a:latin typeface="Arial" pitchFamily="34" charset="0"/>
                <a:cs typeface="Arial" pitchFamily="34" charset="0"/>
              </a:rPr>
              <a:t>El alumno se introducirá al derecho del trabajo comprendiendo sus conceptos y conociendo los principios rectores y esencia de la materia,</a:t>
            </a: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23528" y="980728"/>
            <a:ext cx="8419095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 smtClean="0">
                <a:latin typeface="Arial" pitchFamily="34" charset="0"/>
                <a:cs typeface="Arial" pitchFamily="34" charset="0"/>
              </a:rPr>
              <a:t>Tema: 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El Derecho del Trabajo.</a:t>
            </a: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r>
              <a:rPr lang="es-MX" sz="2400" dirty="0">
                <a:latin typeface="Arial" pitchFamily="34" charset="0"/>
                <a:cs typeface="Arial" pitchFamily="34" charset="0"/>
              </a:rPr>
              <a:t>1.2 Principios rectores del derecho del trabajo 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800" b="1" dirty="0">
                <a:latin typeface="Arial" pitchFamily="34" charset="0"/>
                <a:cs typeface="Arial" pitchFamily="34" charset="0"/>
              </a:rPr>
              <a:t>Introducción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En </a:t>
            </a:r>
            <a:r>
              <a:rPr lang="es-MX" sz="2800" dirty="0">
                <a:latin typeface="Arial" pitchFamily="34" charset="0"/>
                <a:cs typeface="Arial" pitchFamily="34" charset="0"/>
              </a:rPr>
              <a:t>la 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presente </a:t>
            </a:r>
            <a:r>
              <a:rPr lang="es-MX" sz="2800" dirty="0">
                <a:latin typeface="Arial" pitchFamily="34" charset="0"/>
                <a:cs typeface="Arial" pitchFamily="34" charset="0"/>
              </a:rPr>
              <a:t>se abordarán temas relacionados con la construcción de 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la </a:t>
            </a:r>
            <a:r>
              <a:rPr lang="es-MX" sz="2800" dirty="0">
                <a:latin typeface="Arial" pitchFamily="34" charset="0"/>
                <a:cs typeface="Arial" pitchFamily="34" charset="0"/>
              </a:rPr>
              <a:t>definición del derecho laboral con algunos elementos que permitan descubrir 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sus principios </a:t>
            </a:r>
            <a:r>
              <a:rPr lang="es-MX" sz="2800" dirty="0">
                <a:latin typeface="Arial" pitchFamily="34" charset="0"/>
                <a:cs typeface="Arial" pitchFamily="34" charset="0"/>
              </a:rPr>
              <a:t>y al mismo tiempo 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su importancia.</a:t>
            </a:r>
            <a:endParaRPr lang="es-MX" sz="28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1043608" y="764704"/>
            <a:ext cx="748883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000" dirty="0"/>
              <a:t>El derecho del trabajo se sustenta sobre reglas de estructuras filosóficas ética y jurídica que en una u otra forma están presentes en todo y en cada una de sus instituciones.</a:t>
            </a:r>
          </a:p>
          <a:p>
            <a:pPr algn="just"/>
            <a:r>
              <a:rPr lang="es-MX" sz="2000" dirty="0"/>
              <a:t> </a:t>
            </a:r>
          </a:p>
          <a:p>
            <a:pPr algn="just"/>
            <a:r>
              <a:rPr lang="es-MX" sz="2000" dirty="0"/>
              <a:t>Los principios rectores del derecho de trabajo están establecidos en “aquellos postulados de la política jurídica laboral que aparecen de manera expresa o tácitamente, consagrados en sus normas, </a:t>
            </a:r>
          </a:p>
          <a:p>
            <a:pPr algn="just"/>
            <a:endParaRPr lang="es-MX" sz="2000" dirty="0" smtClean="0"/>
          </a:p>
          <a:p>
            <a:pPr algn="just"/>
            <a:endParaRPr lang="es-MX" sz="2000" dirty="0"/>
          </a:p>
          <a:p>
            <a:pPr algn="just"/>
            <a:endParaRPr lang="es-MX" sz="20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3922778"/>
            <a:ext cx="7272808" cy="2458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97602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683568" y="548680"/>
            <a:ext cx="763284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400" dirty="0"/>
              <a:t>La idea del trabajo como un deber social y como un derecho: en fundamento filosófico del derecho laboral en México. Lo consagra el art. 123 constitucional “toda persona tienen derecho a un trabajo digno y socialmente útil”. La LFT establece “el trabajo es un derecho y un deber social”. </a:t>
            </a:r>
          </a:p>
          <a:p>
            <a:pPr algn="just"/>
            <a:endParaRPr lang="es-MX" sz="2400" dirty="0"/>
          </a:p>
          <a:p>
            <a:pPr algn="just"/>
            <a:r>
              <a:rPr lang="es-MX" sz="2400" dirty="0"/>
              <a:t>Aprender, satisfacer necesidades, ser mejor, cambiar de status social “$”, servicio, Aplicar tus conocimientos.</a:t>
            </a:r>
          </a:p>
          <a:p>
            <a:pPr algn="just"/>
            <a:r>
              <a:rPr lang="es-MX" sz="2400" dirty="0"/>
              <a:t> </a:t>
            </a:r>
          </a:p>
          <a:p>
            <a:pPr algn="just"/>
            <a:r>
              <a:rPr lang="es-MX" sz="2400" dirty="0"/>
              <a:t>El deber social es algo que nos gusta hacer sin que nos obliguen con una remuneración y que el individuo crezca más en la sociedad. </a:t>
            </a:r>
          </a:p>
          <a:p>
            <a:pPr algn="just"/>
            <a:endParaRPr lang="es-MX" sz="2400" dirty="0"/>
          </a:p>
          <a:p>
            <a:pPr algn="just"/>
            <a:r>
              <a:rPr lang="es-MX" sz="2400" dirty="0"/>
              <a:t>Artículo 123 constitucional y 3 de la Ley Federal de Trabajo</a:t>
            </a:r>
          </a:p>
        </p:txBody>
      </p:sp>
    </p:spTree>
    <p:extLst>
      <p:ext uri="{BB962C8B-B14F-4D97-AF65-F5344CB8AC3E}">
        <p14:creationId xmlns:p14="http://schemas.microsoft.com/office/powerpoint/2010/main" val="23977071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692696"/>
            <a:ext cx="7272808" cy="5256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25090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836712"/>
            <a:ext cx="7632848" cy="5040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529688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427</TotalTime>
  <Words>610</Words>
  <Application>Microsoft Office PowerPoint</Application>
  <PresentationFormat>Presentación en pantalla (4:3)</PresentationFormat>
  <Paragraphs>63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7" baseType="lpstr">
      <vt:lpstr>Arial</vt:lpstr>
      <vt:lpstr>Arial Black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mas</dc:creator>
  <cp:lastModifiedBy>Docente</cp:lastModifiedBy>
  <cp:revision>29</cp:revision>
  <dcterms:created xsi:type="dcterms:W3CDTF">2012-08-07T16:35:15Z</dcterms:created>
  <dcterms:modified xsi:type="dcterms:W3CDTF">2016-08-18T22:54:00Z</dcterms:modified>
</cp:coreProperties>
</file>